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96" r:id="rId1"/>
  </p:sldMasterIdLst>
  <p:notesMasterIdLst>
    <p:notesMasterId r:id="rId11"/>
  </p:notesMasterIdLst>
  <p:sldIdLst>
    <p:sldId id="257" r:id="rId2"/>
    <p:sldId id="256" r:id="rId3"/>
    <p:sldId id="261" r:id="rId4"/>
    <p:sldId id="262" r:id="rId5"/>
    <p:sldId id="269" r:id="rId6"/>
    <p:sldId id="264" r:id="rId7"/>
    <p:sldId id="267" r:id="rId8"/>
    <p:sldId id="268" r:id="rId9"/>
    <p:sldId id="260" r:id="rId1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E43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353" autoAdjust="0"/>
  </p:normalViewPr>
  <p:slideViewPr>
    <p:cSldViewPr snapToGrid="0" snapToObjects="1">
      <p:cViewPr varScale="1">
        <p:scale>
          <a:sx n="91" d="100"/>
          <a:sy n="91" d="100"/>
        </p:scale>
        <p:origin x="7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9833550377001674"/>
          <c:y val="4.5149997872565288E-2"/>
          <c:w val="0.68301881856238755"/>
          <c:h val="0.7594985085816321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JOL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18-pt.</c:v>
                </c:pt>
                <c:pt idx="1">
                  <c:v>48-pt.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91-4046-8AED-F2549CA7D4A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18-pt.</c:v>
                </c:pt>
                <c:pt idx="1">
                  <c:v>48-pt.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40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91-4046-8AED-F2549CA7D4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9543824"/>
        <c:axId val="219545792"/>
      </c:barChart>
      <c:catAx>
        <c:axId val="2195438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 dirty="0">
                    <a:solidFill>
                      <a:schemeClr val="tx1"/>
                    </a:solidFill>
                  </a:rPr>
                  <a:t>Pair Type</a:t>
                </a:r>
              </a:p>
            </c:rich>
          </c:tx>
          <c:layout>
            <c:manualLayout>
              <c:xMode val="edge"/>
              <c:yMode val="edge"/>
              <c:x val="0.45569689569565835"/>
              <c:y val="0.8969875835197473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545792"/>
        <c:crosses val="autoZero"/>
        <c:auto val="1"/>
        <c:lblAlgn val="ctr"/>
        <c:lblOffset val="100"/>
        <c:noMultiLvlLbl val="0"/>
      </c:catAx>
      <c:valAx>
        <c:axId val="219545792"/>
        <c:scaling>
          <c:orientation val="minMax"/>
          <c:max val="100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 dirty="0">
                    <a:solidFill>
                      <a:schemeClr val="tx1"/>
                    </a:solidFill>
                  </a:rPr>
                  <a:t>Mean Percent Recall</a:t>
                </a:r>
              </a:p>
            </c:rich>
          </c:tx>
          <c:layout>
            <c:manualLayout>
              <c:xMode val="edge"/>
              <c:yMode val="edge"/>
              <c:x val="3.3124966820064217E-2"/>
              <c:y val="0.1280292941469718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ysClr val="windowText" lastClr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543824"/>
        <c:crosses val="autoZero"/>
        <c:crossBetween val="between"/>
        <c:majorUnit val="20"/>
        <c:minorUnit val="5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4320401762518185"/>
          <c:y val="7.1176260215052379E-4"/>
          <c:w val="0.21432566457060037"/>
          <c:h val="0.1918125307192659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B3914-4D35-42D3-857C-7663624C350B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4CB51-7BB7-4D82-80F2-A9EED2F5C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47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Font-size: Main effect of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font-size, indicating that JOLs and recall were equally increased for large font.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 differences between large or small and the control group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Highlighting: No effect of highlights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4CB51-7BB7-4D82-80F2-A9EED2F5C9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78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Highlighting: No effect of highlights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4CB51-7BB7-4D82-80F2-A9EED2F5C9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305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4CB51-7BB7-4D82-80F2-A9EED2F5C9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427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4CB51-7BB7-4D82-80F2-A9EED2F5C9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74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Sans Forgetica did not inflate JOLs relative to Arial pairs. However, sans Forgetica produced a memory cost compared to Arial pairs. Mixed list Arial pairs received higher JOLs compared to the same pairs in the control group, suggesting participants favor more fluent fonts.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4CB51-7BB7-4D82-80F2-A9EED2F5C9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917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60A78-1DEA-6B42-908A-1992369F0D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82A4E2-0078-DF4C-8B01-CF1370D4C6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785951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31229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B3C46-1B48-D94D-8FCD-9C27E1B86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93557-5951-5E45-A1B3-ECD437BD6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264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A3247-EE8F-B145-A91F-F54B259CC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684" y="623085"/>
            <a:ext cx="7945954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8AB21-0070-994A-9A7D-54BD58B1D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684" y="2782879"/>
            <a:ext cx="7945954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639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BDE82-E3FB-954D-A8A0-3218D346C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B4080-EC01-0843-9329-2F60807052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053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1E47CF-F4FC-F14B-BF36-EF8914B005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053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6310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8105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D1280C-E3C4-B947-9F52-3FEE8D03B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86B94-70AE-A64D-81D4-D93A3A132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075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0313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97" r:id="rId1"/>
    <p:sldLayoutId id="2147493498" r:id="rId2"/>
    <p:sldLayoutId id="2147493499" r:id="rId3"/>
    <p:sldLayoutId id="2147493500" r:id="rId4"/>
    <p:sldLayoutId id="2147493508" r:id="rId5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rgbClr val="1E4383"/>
          </a:solidFill>
          <a:latin typeface="+mn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chart" Target="../charts/chart1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6.pn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6.png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6.png"/><Relationship Id="rId2" Type="http://schemas.microsoft.com/office/2007/relationships/media" Target="../media/media6.m4a"/><Relationship Id="rId1" Type="http://schemas.openxmlformats.org/officeDocument/2006/relationships/tags" Target="../tags/tag5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6.png"/><Relationship Id="rId2" Type="http://schemas.microsoft.com/office/2007/relationships/media" Target="../media/media7.m4a"/><Relationship Id="rId1" Type="http://schemas.openxmlformats.org/officeDocument/2006/relationships/tags" Target="../tags/tag6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7" Type="http://schemas.openxmlformats.org/officeDocument/2006/relationships/image" Target="../media/image6.png"/><Relationship Id="rId2" Type="http://schemas.microsoft.com/office/2007/relationships/media" Target="../media/media8.m4a"/><Relationship Id="rId1" Type="http://schemas.openxmlformats.org/officeDocument/2006/relationships/tags" Target="../tags/tag7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8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DECCF-6CBF-F94E-AB44-41B9BBB5BE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633116"/>
            <a:ext cx="6998110" cy="1790700"/>
          </a:xfrm>
        </p:spPr>
        <p:txBody>
          <a:bodyPr>
            <a:noAutofit/>
          </a:bodyPr>
          <a:lstStyle/>
          <a:p>
            <a:pPr algn="l"/>
            <a:r>
              <a:rPr lang="en-US" sz="2800" dirty="0">
                <a:solidFill>
                  <a:srgbClr val="1E4383"/>
                </a:solidFill>
              </a:rPr>
              <a:t>Perceptually Fluent Features of Study Words Do Not Inflate Judgments of Learning: Evidence from Font Size, Highlights, and Sans Forgetica Font Type.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785F0E-E3EA-A541-BE0D-9B23061B6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2040" y="3676082"/>
            <a:ext cx="6858000" cy="785951"/>
          </a:xfrm>
        </p:spPr>
        <p:txBody>
          <a:bodyPr/>
          <a:lstStyle/>
          <a:p>
            <a:r>
              <a:rPr lang="en-US" dirty="0">
                <a:solidFill>
                  <a:srgbClr val="1E4383"/>
                </a:solidFill>
              </a:rPr>
              <a:t>Nicholas P. Maxwell, Trevor Perry, &amp; Mark J. Huff</a:t>
            </a:r>
          </a:p>
          <a:p>
            <a:endParaRPr lang="en-US" dirty="0">
              <a:solidFill>
                <a:srgbClr val="1E438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24013F-A773-4764-8953-40EE9421B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8" y="66206"/>
            <a:ext cx="2710046" cy="12950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A497E-C1B6-412E-BF2A-220C8EF74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862" y="71482"/>
            <a:ext cx="2893193" cy="12319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DEA873-B683-42E2-AA49-5C6D4FA401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4587" y="66204"/>
            <a:ext cx="1409657" cy="12319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A01DDA-14FA-4096-9988-536C2D22DBD9}"/>
              </a:ext>
            </a:extLst>
          </p:cNvPr>
          <p:cNvSpPr txBox="1"/>
          <p:nvPr/>
        </p:nvSpPr>
        <p:spPr>
          <a:xfrm>
            <a:off x="2426272" y="4196834"/>
            <a:ext cx="527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B0F0"/>
                </a:solidFill>
              </a:rPr>
              <a:t>nicholas.maxwell@usm.edu </a:t>
            </a:r>
            <a:r>
              <a:rPr lang="en-US" dirty="0"/>
              <a:t>| </a:t>
            </a:r>
            <a:r>
              <a:rPr lang="en-US" sz="1600" b="1" dirty="0">
                <a:solidFill>
                  <a:srgbClr val="00B0F0"/>
                </a:solidFill>
              </a:rPr>
              <a:t>https://osf.io/3xwdr/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2D1C0E-5DE1-4FAA-9D54-D1E7B9A8060C}"/>
              </a:ext>
            </a:extLst>
          </p:cNvPr>
          <p:cNvSpPr txBox="1"/>
          <p:nvPr/>
        </p:nvSpPr>
        <p:spPr>
          <a:xfrm>
            <a:off x="3916709" y="4728121"/>
            <a:ext cx="3267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Abstract 2416</a:t>
            </a:r>
            <a:endParaRPr lang="en-US" sz="1400" b="1" dirty="0">
              <a:solidFill>
                <a:schemeClr val="tx2"/>
              </a:solidFill>
              <a:highlight>
                <a:srgbClr val="FFFF00"/>
              </a:highlight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22078172-7D60-4C78-B645-15C7B10F47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59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8"/>
    </mc:Choice>
    <mc:Fallback>
      <p:transition spd="slow" advTm="16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80914B-34C0-4448-BA37-486062B5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06" y="29045"/>
            <a:ext cx="7886700" cy="994172"/>
          </a:xfrm>
        </p:spPr>
        <p:txBody>
          <a:bodyPr>
            <a:normAutofit/>
          </a:bodyPr>
          <a:lstStyle/>
          <a:p>
            <a:r>
              <a:rPr lang="en-US" sz="3200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7B5501-50B5-A44D-8494-E61C5F019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48" y="1802470"/>
            <a:ext cx="3394987" cy="1574353"/>
          </a:xfrm>
        </p:spPr>
        <p:txBody>
          <a:bodyPr>
            <a:normAutofit fontScale="92500" lnSpcReduction="10000"/>
          </a:bodyPr>
          <a:lstStyle/>
          <a:p>
            <a:endParaRPr lang="en-US" sz="2000" dirty="0"/>
          </a:p>
          <a:p>
            <a:r>
              <a:rPr lang="en-US" sz="1900" dirty="0"/>
              <a:t>Font-Size Effect</a:t>
            </a:r>
            <a:endParaRPr lang="en-US" sz="1900" b="1" dirty="0">
              <a:solidFill>
                <a:srgbClr val="1E4383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sz="1700" dirty="0"/>
              <a:t>JOLs are increased for large vs small font</a:t>
            </a:r>
          </a:p>
          <a:p>
            <a:pPr lvl="1">
              <a:buClr>
                <a:schemeClr val="tx1"/>
              </a:buClr>
            </a:pPr>
            <a:r>
              <a:rPr lang="en-US" sz="1700" dirty="0"/>
              <a:t>Metacognitive Illusion - No differences to recall</a:t>
            </a:r>
          </a:p>
          <a:p>
            <a:pPr>
              <a:buClr>
                <a:schemeClr val="tx1"/>
              </a:buClr>
            </a:pPr>
            <a:endParaRPr lang="en-US" dirty="0"/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5AFA0555-40F7-4F1B-A4B8-B132A9DA71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3209224"/>
              </p:ext>
            </p:extLst>
          </p:nvPr>
        </p:nvGraphicFramePr>
        <p:xfrm>
          <a:off x="3333135" y="1481719"/>
          <a:ext cx="5368092" cy="32464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7E7EBC-1D23-4B4D-A51A-84B3D890033F}"/>
              </a:ext>
            </a:extLst>
          </p:cNvPr>
          <p:cNvSpPr txBox="1"/>
          <p:nvPr/>
        </p:nvSpPr>
        <p:spPr>
          <a:xfrm>
            <a:off x="5102943" y="1056480"/>
            <a:ext cx="3553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Rhodes &amp; Castel (2008)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CC8160-8F6B-46E4-845B-F6B9C2941784}"/>
              </a:ext>
            </a:extLst>
          </p:cNvPr>
          <p:cNvSpPr txBox="1"/>
          <p:nvPr/>
        </p:nvSpPr>
        <p:spPr>
          <a:xfrm>
            <a:off x="7067673" y="113243"/>
            <a:ext cx="3267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Maxwell Abstract 2416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89702C1-2075-4141-A21B-8C0C41C80BC5}"/>
              </a:ext>
            </a:extLst>
          </p:cNvPr>
          <p:cNvCxnSpPr/>
          <p:nvPr/>
        </p:nvCxnSpPr>
        <p:spPr>
          <a:xfrm>
            <a:off x="5088602" y="2035277"/>
            <a:ext cx="0" cy="2753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9904E51-3D9B-4272-A867-C0A02BEFE6FC}"/>
              </a:ext>
            </a:extLst>
          </p:cNvPr>
          <p:cNvCxnSpPr/>
          <p:nvPr/>
        </p:nvCxnSpPr>
        <p:spPr>
          <a:xfrm>
            <a:off x="6926827" y="1646902"/>
            <a:ext cx="0" cy="2753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750329E6-BA72-4943-B72A-116419D2428A}"/>
              </a:ext>
            </a:extLst>
          </p:cNvPr>
          <p:cNvSpPr txBox="1">
            <a:spLocks/>
          </p:cNvSpPr>
          <p:nvPr/>
        </p:nvSpPr>
        <p:spPr>
          <a:xfrm>
            <a:off x="41896" y="3499037"/>
            <a:ext cx="3394987" cy="1574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Goal: Replicate Rhodes &amp; Castel (2008) while extending to other perceptual manipulations</a:t>
            </a:r>
          </a:p>
          <a:p>
            <a:pPr lvl="1"/>
            <a:r>
              <a:rPr lang="en-US" sz="1700" dirty="0"/>
              <a:t>Highlighting</a:t>
            </a:r>
          </a:p>
          <a:p>
            <a:pPr lvl="1"/>
            <a:r>
              <a:rPr lang="en-US" sz="1700" dirty="0"/>
              <a:t>Sans Forgetica</a:t>
            </a:r>
          </a:p>
          <a:p>
            <a:pPr>
              <a:buClr>
                <a:schemeClr val="tx1"/>
              </a:buClr>
            </a:pP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27F680A-D9A0-4F1D-83DE-2C578BC74705}"/>
              </a:ext>
            </a:extLst>
          </p:cNvPr>
          <p:cNvSpPr txBox="1">
            <a:spLocks/>
          </p:cNvSpPr>
          <p:nvPr/>
        </p:nvSpPr>
        <p:spPr>
          <a:xfrm>
            <a:off x="0" y="741771"/>
            <a:ext cx="3394987" cy="1574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  <a:p>
            <a:r>
              <a:rPr lang="en-US" sz="1800" dirty="0"/>
              <a:t>Judgments of learning (JOLs) are commonly used to assess metacognitive processes.</a:t>
            </a:r>
            <a:endParaRPr lang="en-US" sz="2000" dirty="0"/>
          </a:p>
          <a:p>
            <a:pPr>
              <a:buClr>
                <a:schemeClr val="tx1"/>
              </a:buClr>
            </a:pPr>
            <a:endParaRPr lang="en-US" dirty="0"/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F59BE176-1ECB-43E6-83B4-A966A70357F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9644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741"/>
    </mc:Choice>
    <mc:Fallback>
      <p:transition spd="slow" advTm="627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Graphic spid="6" grpId="0">
        <p:bldAsOne/>
      </p:bldGraphic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ED74414-7955-459C-AEBA-5E63350B463F}"/>
              </a:ext>
            </a:extLst>
          </p:cNvPr>
          <p:cNvSpPr txBox="1"/>
          <p:nvPr/>
        </p:nvSpPr>
        <p:spPr>
          <a:xfrm>
            <a:off x="5216616" y="1945368"/>
            <a:ext cx="3774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credit-card                             </a:t>
            </a:r>
            <a:r>
              <a:rPr lang="en-US" dirty="0" err="1"/>
              <a:t>credit-card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4C1276-B336-4983-839E-822256CD47BE}"/>
              </a:ext>
            </a:extLst>
          </p:cNvPr>
          <p:cNvSpPr txBox="1"/>
          <p:nvPr/>
        </p:nvSpPr>
        <p:spPr>
          <a:xfrm>
            <a:off x="5216617" y="1538328"/>
            <a:ext cx="3774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credit-card</a:t>
            </a:r>
            <a:r>
              <a:rPr lang="en-US" dirty="0"/>
              <a:t>                             </a:t>
            </a:r>
            <a:r>
              <a:rPr lang="en-US" dirty="0" err="1"/>
              <a:t>credit-card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AE4954-3D81-4AD0-8C3D-463F10852D35}"/>
              </a:ext>
            </a:extLst>
          </p:cNvPr>
          <p:cNvSpPr txBox="1"/>
          <p:nvPr/>
        </p:nvSpPr>
        <p:spPr>
          <a:xfrm>
            <a:off x="5216618" y="756982"/>
            <a:ext cx="39273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credit-card</a:t>
            </a:r>
            <a:r>
              <a:rPr lang="en-US" sz="4800" dirty="0"/>
              <a:t>   </a:t>
            </a:r>
            <a:r>
              <a:rPr lang="en-US" sz="1200" dirty="0" err="1"/>
              <a:t>credit-card</a:t>
            </a:r>
            <a:endParaRPr lang="en-US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80914B-34C0-4448-BA37-486062B5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776" y="-81931"/>
            <a:ext cx="7886700" cy="994172"/>
          </a:xfrm>
        </p:spPr>
        <p:txBody>
          <a:bodyPr>
            <a:normAutofit/>
          </a:bodyPr>
          <a:lstStyle/>
          <a:p>
            <a:r>
              <a:rPr lang="en-US" sz="3200" dirty="0"/>
              <a:t>Overview of Experiments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7B5501-50B5-A44D-8494-E61C5F019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775" y="733034"/>
            <a:ext cx="5003843" cy="3075190"/>
          </a:xfrm>
        </p:spPr>
        <p:txBody>
          <a:bodyPr>
            <a:normAutofit lnSpcReduction="10000"/>
          </a:bodyPr>
          <a:lstStyle/>
          <a:p>
            <a:pPr marL="342900" lvl="1" indent="0">
              <a:buNone/>
            </a:pPr>
            <a:endParaRPr lang="en-US" sz="1700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r>
              <a:rPr lang="en-US" sz="1600" b="1" dirty="0">
                <a:solidFill>
                  <a:srgbClr val="1E4383"/>
                </a:solidFill>
              </a:rPr>
              <a:t>Experiment 1</a:t>
            </a:r>
            <a:r>
              <a:rPr lang="en-US" sz="1600" dirty="0"/>
              <a:t> – Font-Size (</a:t>
            </a:r>
            <a:r>
              <a:rPr lang="en-US" sz="1600" i="1" dirty="0"/>
              <a:t>n</a:t>
            </a:r>
            <a:r>
              <a:rPr lang="en-US" sz="1600" dirty="0"/>
              <a:t> = 41) vs. Highlighting (</a:t>
            </a:r>
            <a:r>
              <a:rPr lang="en-US" sz="1600" i="1" dirty="0"/>
              <a:t>n</a:t>
            </a:r>
            <a:r>
              <a:rPr lang="en-US" sz="1600" dirty="0"/>
              <a:t> = 41) vs. Control (</a:t>
            </a:r>
            <a:r>
              <a:rPr lang="en-US" sz="1600" i="1" dirty="0"/>
              <a:t>n</a:t>
            </a:r>
            <a:r>
              <a:rPr lang="en-US" sz="1600" dirty="0"/>
              <a:t> = 39)</a:t>
            </a:r>
          </a:p>
          <a:p>
            <a:pPr lvl="1">
              <a:buClr>
                <a:schemeClr val="tx1"/>
              </a:buClr>
            </a:pPr>
            <a:r>
              <a:rPr lang="en-US" sz="1400" dirty="0"/>
              <a:t>54-pt. vs. 12-pt./32-pt. Yellow Highlight vs. 32-pt Arial/32-pt. Arial</a:t>
            </a:r>
          </a:p>
          <a:p>
            <a:pPr lvl="1">
              <a:buClr>
                <a:schemeClr val="tx1"/>
              </a:buClr>
            </a:pPr>
            <a:r>
              <a:rPr lang="en-US" sz="1400" dirty="0"/>
              <a:t>related vs unrelated pairs</a:t>
            </a:r>
          </a:p>
          <a:p>
            <a:pPr>
              <a:buClr>
                <a:schemeClr val="tx1"/>
              </a:buClr>
            </a:pPr>
            <a:r>
              <a:rPr lang="en-US" sz="1600" b="1" dirty="0">
                <a:solidFill>
                  <a:srgbClr val="1E4383"/>
                </a:solidFill>
              </a:rPr>
              <a:t>Experiment 2 </a:t>
            </a:r>
            <a:r>
              <a:rPr lang="en-US" sz="1600" dirty="0"/>
              <a:t>– Font-Size (</a:t>
            </a:r>
            <a:r>
              <a:rPr lang="en-US" sz="1600" i="1" dirty="0"/>
              <a:t>n</a:t>
            </a:r>
            <a:r>
              <a:rPr lang="en-US" sz="1600" dirty="0"/>
              <a:t> = 36) vs Highlighting (</a:t>
            </a:r>
            <a:r>
              <a:rPr lang="en-US" sz="1600" i="1" dirty="0"/>
              <a:t>n</a:t>
            </a:r>
            <a:r>
              <a:rPr lang="en-US" sz="1600" dirty="0"/>
              <a:t> = 40) vs Control (</a:t>
            </a:r>
            <a:r>
              <a:rPr lang="en-US" sz="1600" i="1" dirty="0"/>
              <a:t>n</a:t>
            </a:r>
            <a:r>
              <a:rPr lang="en-US" sz="1600" dirty="0"/>
              <a:t> = 32)</a:t>
            </a:r>
          </a:p>
          <a:p>
            <a:pPr lvl="1">
              <a:buClr>
                <a:schemeClr val="tx1"/>
              </a:buClr>
            </a:pPr>
            <a:r>
              <a:rPr lang="en-US" sz="1300" dirty="0"/>
              <a:t>unrelated pairs only</a:t>
            </a:r>
          </a:p>
          <a:p>
            <a:pPr>
              <a:buClr>
                <a:schemeClr val="tx1"/>
              </a:buClr>
            </a:pPr>
            <a:r>
              <a:rPr lang="en-US" sz="1600" b="1" dirty="0">
                <a:solidFill>
                  <a:srgbClr val="1E4383"/>
                </a:solidFill>
              </a:rPr>
              <a:t>Experiment 3 </a:t>
            </a:r>
            <a:r>
              <a:rPr lang="en-US" sz="1600" dirty="0"/>
              <a:t>– Sans Forgetica (</a:t>
            </a:r>
            <a:r>
              <a:rPr lang="en-US" sz="1600" i="1" dirty="0"/>
              <a:t>n</a:t>
            </a:r>
            <a:r>
              <a:rPr lang="en-US" sz="1600" dirty="0"/>
              <a:t> = 39) vs Control</a:t>
            </a:r>
            <a:r>
              <a:rPr lang="en-US" sz="1400" dirty="0"/>
              <a:t> </a:t>
            </a:r>
            <a:r>
              <a:rPr lang="en-US" sz="1600" dirty="0"/>
              <a:t>(</a:t>
            </a:r>
            <a:r>
              <a:rPr lang="en-US" sz="1600" i="1" dirty="0"/>
              <a:t>n</a:t>
            </a:r>
            <a:r>
              <a:rPr lang="en-US" sz="1600" dirty="0"/>
              <a:t> = 41)</a:t>
            </a:r>
          </a:p>
          <a:p>
            <a:pPr lvl="1">
              <a:buClr>
                <a:schemeClr val="tx1"/>
              </a:buClr>
            </a:pPr>
            <a:r>
              <a:rPr lang="en-US" sz="1400" dirty="0"/>
              <a:t>Unrelated pairs only</a:t>
            </a:r>
          </a:p>
          <a:p>
            <a:pPr lvl="1">
              <a:buClr>
                <a:schemeClr val="tx1"/>
              </a:buClr>
            </a:pPr>
            <a:r>
              <a:rPr lang="en-US" sz="1400" dirty="0"/>
              <a:t>32-pt. Sans Forgetica vs. 32-pt. Arial/32-pt. Arial</a:t>
            </a:r>
          </a:p>
          <a:p>
            <a:pPr lvl="1">
              <a:buClr>
                <a:schemeClr val="tx1"/>
              </a:buClr>
            </a:pP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0F5D14-6E45-4369-9E13-58B94C5B4EC9}"/>
              </a:ext>
            </a:extLst>
          </p:cNvPr>
          <p:cNvSpPr txBox="1"/>
          <p:nvPr/>
        </p:nvSpPr>
        <p:spPr>
          <a:xfrm>
            <a:off x="7180309" y="187157"/>
            <a:ext cx="3267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Maxwell Abstract 2416</a:t>
            </a:r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BE34FB7-57C2-4157-9EBD-A320D5648B6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216618" y="2785651"/>
            <a:ext cx="3774981" cy="9003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17E14F1C-62CB-4671-981F-3EB60D8BE5D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01895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208"/>
    </mc:Choice>
    <mc:Fallback>
      <p:transition spd="slow" advTm="522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11" grpId="0"/>
      <p:bldP spid="10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80914B-34C0-4448-BA37-486062B5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4132"/>
            <a:ext cx="7886700" cy="994172"/>
          </a:xfrm>
        </p:spPr>
        <p:txBody>
          <a:bodyPr>
            <a:normAutofit/>
          </a:bodyPr>
          <a:lstStyle/>
          <a:p>
            <a:r>
              <a:rPr lang="en-US" sz="3200" dirty="0"/>
              <a:t>Results – Experiment 1 (Font-Size)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EBC42A2-985B-4337-81FC-2CDD26F0A74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000" r="7572"/>
          <a:stretch/>
        </p:blipFill>
        <p:spPr>
          <a:xfrm>
            <a:off x="-15908" y="462656"/>
            <a:ext cx="4093921" cy="446888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5710C3B-A84C-446E-A52B-A741DF954594}"/>
              </a:ext>
            </a:extLst>
          </p:cNvPr>
          <p:cNvSpPr txBox="1"/>
          <p:nvPr/>
        </p:nvSpPr>
        <p:spPr>
          <a:xfrm>
            <a:off x="3254760" y="4835723"/>
            <a:ext cx="3081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*Bars indicate 95% CI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79F84AF-7C49-483C-AF1D-BC54AD1FAF3C}"/>
              </a:ext>
            </a:extLst>
          </p:cNvPr>
          <p:cNvCxnSpPr>
            <a:cxnSpLocks/>
          </p:cNvCxnSpPr>
          <p:nvPr/>
        </p:nvCxnSpPr>
        <p:spPr>
          <a:xfrm flipH="1">
            <a:off x="4248562" y="1211785"/>
            <a:ext cx="32343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75E45AA-D078-484C-A0D5-946969265123}"/>
              </a:ext>
            </a:extLst>
          </p:cNvPr>
          <p:cNvCxnSpPr>
            <a:cxnSpLocks/>
          </p:cNvCxnSpPr>
          <p:nvPr/>
        </p:nvCxnSpPr>
        <p:spPr>
          <a:xfrm flipH="1">
            <a:off x="4248562" y="2715959"/>
            <a:ext cx="32343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D6EEA7F-F01D-4E5D-B4B3-13ACBB3018BC}"/>
              </a:ext>
            </a:extLst>
          </p:cNvPr>
          <p:cNvSpPr txBox="1"/>
          <p:nvPr/>
        </p:nvSpPr>
        <p:spPr>
          <a:xfrm>
            <a:off x="5258632" y="710040"/>
            <a:ext cx="38853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Large vs. Small</a:t>
            </a:r>
          </a:p>
          <a:p>
            <a:r>
              <a:rPr lang="en-US" sz="1400" dirty="0"/>
              <a:t>Large font produced greater JOLs/recall relative to small, </a:t>
            </a:r>
            <a:r>
              <a:rPr lang="en-US" sz="1400" i="1" dirty="0"/>
              <a:t>F</a:t>
            </a:r>
            <a:r>
              <a:rPr lang="en-US" sz="1400" dirty="0"/>
              <a:t>(1, 40) = 12.20, </a:t>
            </a:r>
            <a:r>
              <a:rPr lang="en-US" sz="1400" i="1" dirty="0"/>
              <a:t>MSE</a:t>
            </a:r>
            <a:r>
              <a:rPr lang="en-US" sz="1400" dirty="0"/>
              <a:t> = 66.26, </a:t>
            </a:r>
            <a:r>
              <a:rPr lang="en-US" sz="1400" i="1" dirty="0"/>
              <a:t>η</a:t>
            </a:r>
            <a:r>
              <a:rPr lang="en-US" sz="1400" baseline="-25000" dirty="0"/>
              <a:t>p</a:t>
            </a:r>
            <a:r>
              <a:rPr lang="en-US" sz="1400" baseline="30000" dirty="0"/>
              <a:t>2 </a:t>
            </a:r>
            <a:r>
              <a:rPr lang="en-US" sz="1400" dirty="0"/>
              <a:t>= .23</a:t>
            </a:r>
          </a:p>
          <a:p>
            <a:r>
              <a:rPr lang="en-US" sz="1400" b="1" dirty="0"/>
              <a:t>No Interaction!</a:t>
            </a:r>
          </a:p>
          <a:p>
            <a:endParaRPr lang="en-US" sz="14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DA1B0CB-C884-453E-A7DB-6947978F3172}"/>
              </a:ext>
            </a:extLst>
          </p:cNvPr>
          <p:cNvCxnSpPr>
            <a:cxnSpLocks/>
          </p:cNvCxnSpPr>
          <p:nvPr/>
        </p:nvCxnSpPr>
        <p:spPr>
          <a:xfrm flipH="1">
            <a:off x="4249753" y="4201978"/>
            <a:ext cx="32343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DACE5E5-39AC-4BE2-B23F-3BFC7305828C}"/>
              </a:ext>
            </a:extLst>
          </p:cNvPr>
          <p:cNvSpPr/>
          <p:nvPr/>
        </p:nvSpPr>
        <p:spPr>
          <a:xfrm>
            <a:off x="4054967" y="1051534"/>
            <a:ext cx="604580" cy="4865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34CB8C-2322-4957-88B0-EE26458536D7}"/>
              </a:ext>
            </a:extLst>
          </p:cNvPr>
          <p:cNvSpPr txBox="1"/>
          <p:nvPr/>
        </p:nvSpPr>
        <p:spPr>
          <a:xfrm>
            <a:off x="5258632" y="2017358"/>
            <a:ext cx="38853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Large and Small vs. Control</a:t>
            </a:r>
          </a:p>
          <a:p>
            <a:r>
              <a:rPr lang="en-US" sz="1400" dirty="0"/>
              <a:t>No effect of font-size and no interactions, </a:t>
            </a:r>
            <a:r>
              <a:rPr lang="en-US" sz="1400" i="1" dirty="0"/>
              <a:t>F</a:t>
            </a:r>
            <a:r>
              <a:rPr lang="en-US" sz="1400" dirty="0"/>
              <a:t>s &lt; 1.47, </a:t>
            </a:r>
            <a:r>
              <a:rPr lang="en-US" sz="1400" i="1" dirty="0" err="1"/>
              <a:t>p</a:t>
            </a:r>
            <a:r>
              <a:rPr lang="en-US" sz="1400" dirty="0" err="1"/>
              <a:t>s</a:t>
            </a:r>
            <a:r>
              <a:rPr lang="en-US" sz="1400" dirty="0"/>
              <a:t> &gt; .22, </a:t>
            </a:r>
            <a:r>
              <a:rPr lang="en-US" sz="1400" i="1" dirty="0" err="1"/>
              <a:t>p</a:t>
            </a:r>
            <a:r>
              <a:rPr lang="en-US" sz="1400" baseline="-25000" dirty="0" err="1"/>
              <a:t>BIC</a:t>
            </a:r>
            <a:r>
              <a:rPr lang="en-US" sz="1400" dirty="0" err="1"/>
              <a:t>s</a:t>
            </a:r>
            <a:r>
              <a:rPr lang="en-US" sz="1400" i="1" dirty="0"/>
              <a:t> </a:t>
            </a:r>
            <a:r>
              <a:rPr lang="en-US" sz="1400" dirty="0"/>
              <a:t>&gt; .99 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1400" b="1" dirty="0"/>
          </a:p>
          <a:p>
            <a:endParaRPr lang="en-US" sz="14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4E72CC3-04E1-471E-8A68-1A433138B76A}"/>
              </a:ext>
            </a:extLst>
          </p:cNvPr>
          <p:cNvCxnSpPr>
            <a:cxnSpLocks/>
          </p:cNvCxnSpPr>
          <p:nvPr/>
        </p:nvCxnSpPr>
        <p:spPr>
          <a:xfrm flipH="1">
            <a:off x="4115029" y="1087469"/>
            <a:ext cx="32343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EA50C80-EB94-466B-BD3F-A42D214E1613}"/>
              </a:ext>
            </a:extLst>
          </p:cNvPr>
          <p:cNvSpPr/>
          <p:nvPr/>
        </p:nvSpPr>
        <p:spPr>
          <a:xfrm flipV="1">
            <a:off x="4107991" y="2462827"/>
            <a:ext cx="604580" cy="533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13AF4A-D3F6-4F06-ADC6-70740F37206A}"/>
              </a:ext>
            </a:extLst>
          </p:cNvPr>
          <p:cNvSpPr txBox="1"/>
          <p:nvPr/>
        </p:nvSpPr>
        <p:spPr>
          <a:xfrm>
            <a:off x="7180309" y="187157"/>
            <a:ext cx="3267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Maxwell Abstract 2416</a:t>
            </a:r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FFFF7B62-C432-4639-8F6B-F8FCA790336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73086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974"/>
    </mc:Choice>
    <mc:Fallback>
      <p:transition spd="slow" advTm="379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5" grpId="0"/>
      <p:bldP spid="28" grpId="0" animBg="1"/>
      <p:bldP spid="29" grpId="0"/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80914B-34C0-4448-BA37-486062B5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4132"/>
            <a:ext cx="7886700" cy="994172"/>
          </a:xfrm>
        </p:spPr>
        <p:txBody>
          <a:bodyPr>
            <a:normAutofit/>
          </a:bodyPr>
          <a:lstStyle/>
          <a:p>
            <a:r>
              <a:rPr lang="en-US" sz="3200" dirty="0"/>
              <a:t>Results – Experiment 1 (Highlighting)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EBC42A2-985B-4337-81FC-2CDD26F0A74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413" t="56" r="1" b="56"/>
          <a:stretch/>
        </p:blipFill>
        <p:spPr>
          <a:xfrm>
            <a:off x="124984" y="375235"/>
            <a:ext cx="4151764" cy="446888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5710C3B-A84C-446E-A52B-A741DF954594}"/>
              </a:ext>
            </a:extLst>
          </p:cNvPr>
          <p:cNvSpPr txBox="1"/>
          <p:nvPr/>
        </p:nvSpPr>
        <p:spPr>
          <a:xfrm>
            <a:off x="3254760" y="4835723"/>
            <a:ext cx="3081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*Bars indicate 95% CI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79F84AF-7C49-483C-AF1D-BC54AD1FAF3C}"/>
              </a:ext>
            </a:extLst>
          </p:cNvPr>
          <p:cNvCxnSpPr>
            <a:cxnSpLocks/>
          </p:cNvCxnSpPr>
          <p:nvPr/>
        </p:nvCxnSpPr>
        <p:spPr>
          <a:xfrm flipH="1">
            <a:off x="4248562" y="1211785"/>
            <a:ext cx="32343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75E45AA-D078-484C-A0D5-946969265123}"/>
              </a:ext>
            </a:extLst>
          </p:cNvPr>
          <p:cNvCxnSpPr>
            <a:cxnSpLocks/>
          </p:cNvCxnSpPr>
          <p:nvPr/>
        </p:nvCxnSpPr>
        <p:spPr>
          <a:xfrm flipH="1">
            <a:off x="4248562" y="2715959"/>
            <a:ext cx="32343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D6EEA7F-F01D-4E5D-B4B3-13ACBB3018BC}"/>
              </a:ext>
            </a:extLst>
          </p:cNvPr>
          <p:cNvSpPr txBox="1"/>
          <p:nvPr/>
        </p:nvSpPr>
        <p:spPr>
          <a:xfrm>
            <a:off x="5258632" y="710040"/>
            <a:ext cx="38853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Highlight vs. No-Highlight</a:t>
            </a:r>
          </a:p>
          <a:p>
            <a:r>
              <a:rPr lang="en-US" sz="1400" dirty="0"/>
              <a:t>No effect of highlighting, </a:t>
            </a:r>
            <a:r>
              <a:rPr lang="en-US" sz="1400" i="1" dirty="0"/>
              <a:t>F </a:t>
            </a:r>
            <a:r>
              <a:rPr lang="en-US" sz="1400" dirty="0"/>
              <a:t>&lt; 1, </a:t>
            </a:r>
            <a:r>
              <a:rPr lang="en-US" sz="1400" i="1" dirty="0"/>
              <a:t>p</a:t>
            </a:r>
            <a:r>
              <a:rPr lang="en-US" sz="1400" baseline="-25000" dirty="0"/>
              <a:t>BIC </a:t>
            </a:r>
            <a:r>
              <a:rPr lang="en-US" sz="1400" dirty="0"/>
              <a:t>= .83</a:t>
            </a:r>
            <a:endParaRPr lang="en-US" sz="1400" b="1" dirty="0"/>
          </a:p>
          <a:p>
            <a:endParaRPr lang="en-US" sz="14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DA1B0CB-C884-453E-A7DB-6947978F3172}"/>
              </a:ext>
            </a:extLst>
          </p:cNvPr>
          <p:cNvCxnSpPr>
            <a:cxnSpLocks/>
          </p:cNvCxnSpPr>
          <p:nvPr/>
        </p:nvCxnSpPr>
        <p:spPr>
          <a:xfrm flipH="1">
            <a:off x="4249753" y="4201978"/>
            <a:ext cx="32343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DACE5E5-39AC-4BE2-B23F-3BFC7305828C}"/>
              </a:ext>
            </a:extLst>
          </p:cNvPr>
          <p:cNvSpPr/>
          <p:nvPr/>
        </p:nvSpPr>
        <p:spPr>
          <a:xfrm>
            <a:off x="4054967" y="1051534"/>
            <a:ext cx="604580" cy="4865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34CB8C-2322-4957-88B0-EE26458536D7}"/>
              </a:ext>
            </a:extLst>
          </p:cNvPr>
          <p:cNvSpPr txBox="1"/>
          <p:nvPr/>
        </p:nvSpPr>
        <p:spPr>
          <a:xfrm>
            <a:off x="5258632" y="2017358"/>
            <a:ext cx="38853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Highlight and No-Highlight vs. Control</a:t>
            </a:r>
          </a:p>
          <a:p>
            <a:r>
              <a:rPr lang="en-US" sz="1400" dirty="0"/>
              <a:t>No effect of Highlighting and no interactions, </a:t>
            </a:r>
            <a:r>
              <a:rPr lang="en-US" sz="1400" i="1" dirty="0"/>
              <a:t>F</a:t>
            </a:r>
            <a:r>
              <a:rPr lang="en-US" sz="1400" dirty="0"/>
              <a:t>s &lt; 1.56, </a:t>
            </a:r>
            <a:r>
              <a:rPr lang="en-US" sz="1400" i="1" dirty="0" err="1"/>
              <a:t>p</a:t>
            </a:r>
            <a:r>
              <a:rPr lang="en-US" sz="1400" dirty="0" err="1"/>
              <a:t>s</a:t>
            </a:r>
            <a:r>
              <a:rPr lang="en-US" sz="1400" dirty="0"/>
              <a:t> &gt; .19, </a:t>
            </a:r>
            <a:r>
              <a:rPr lang="en-US" sz="1400" i="1" dirty="0" err="1"/>
              <a:t>p</a:t>
            </a:r>
            <a:r>
              <a:rPr lang="en-US" sz="1400" baseline="-25000" dirty="0" err="1"/>
              <a:t>BICs</a:t>
            </a:r>
            <a:r>
              <a:rPr lang="en-US" sz="1400" dirty="0"/>
              <a:t> &gt; .99.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1400" b="1" dirty="0"/>
          </a:p>
          <a:p>
            <a:endParaRPr lang="en-US" sz="14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4E72CC3-04E1-471E-8A68-1A433138B76A}"/>
              </a:ext>
            </a:extLst>
          </p:cNvPr>
          <p:cNvCxnSpPr>
            <a:cxnSpLocks/>
          </p:cNvCxnSpPr>
          <p:nvPr/>
        </p:nvCxnSpPr>
        <p:spPr>
          <a:xfrm flipH="1">
            <a:off x="4115029" y="1087469"/>
            <a:ext cx="32343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EA50C80-EB94-466B-BD3F-A42D214E1613}"/>
              </a:ext>
            </a:extLst>
          </p:cNvPr>
          <p:cNvSpPr/>
          <p:nvPr/>
        </p:nvSpPr>
        <p:spPr>
          <a:xfrm flipV="1">
            <a:off x="4107991" y="2462827"/>
            <a:ext cx="604580" cy="533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9FA469-006A-4841-83B6-B77D3C613014}"/>
              </a:ext>
            </a:extLst>
          </p:cNvPr>
          <p:cNvSpPr txBox="1"/>
          <p:nvPr/>
        </p:nvSpPr>
        <p:spPr>
          <a:xfrm>
            <a:off x="7180309" y="187157"/>
            <a:ext cx="3267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Maxwell Abstract 2416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4F3E96E-195D-46D4-8386-2C3440E69F3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4662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608"/>
    </mc:Choice>
    <mc:Fallback>
      <p:transition spd="slow" advTm="346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/>
      <p:bldP spid="28" grpId="0" animBg="1"/>
      <p:bldP spid="29" grpId="0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80914B-34C0-4448-BA37-486062B5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06" y="-208449"/>
            <a:ext cx="7886700" cy="994172"/>
          </a:xfrm>
        </p:spPr>
        <p:txBody>
          <a:bodyPr>
            <a:normAutofit/>
          </a:bodyPr>
          <a:lstStyle/>
          <a:p>
            <a:r>
              <a:rPr lang="en-US" sz="3200" dirty="0"/>
              <a:t>Results – Experiment 2 (Font-Size)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47DE15-6E9C-4D97-B4F4-72735788F491}"/>
              </a:ext>
            </a:extLst>
          </p:cNvPr>
          <p:cNvSpPr txBox="1"/>
          <p:nvPr/>
        </p:nvSpPr>
        <p:spPr>
          <a:xfrm>
            <a:off x="0" y="4514108"/>
            <a:ext cx="3081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*Bars indicate 95% CI</a:t>
            </a:r>
          </a:p>
        </p:txBody>
      </p:sp>
      <p:pic>
        <p:nvPicPr>
          <p:cNvPr id="16" name="Content Placeholder 12">
            <a:extLst>
              <a:ext uri="{FF2B5EF4-FFF2-40B4-BE49-F238E27FC236}">
                <a16:creationId xmlns:a16="http://schemas.microsoft.com/office/drawing/2014/main" id="{49983D0A-156F-40AC-9ABE-3CB664393E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46" r="1146"/>
          <a:stretch/>
        </p:blipFill>
        <p:spPr>
          <a:xfrm>
            <a:off x="0" y="766879"/>
            <a:ext cx="5680615" cy="363447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278229F-FE1B-400D-B7EA-DB3493EB1E39}"/>
              </a:ext>
            </a:extLst>
          </p:cNvPr>
          <p:cNvCxnSpPr/>
          <p:nvPr/>
        </p:nvCxnSpPr>
        <p:spPr>
          <a:xfrm>
            <a:off x="1260059" y="2455886"/>
            <a:ext cx="0" cy="2753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784D1E-DC77-4D52-9436-A9D190032D02}"/>
              </a:ext>
            </a:extLst>
          </p:cNvPr>
          <p:cNvCxnSpPr/>
          <p:nvPr/>
        </p:nvCxnSpPr>
        <p:spPr>
          <a:xfrm>
            <a:off x="2704364" y="2511226"/>
            <a:ext cx="0" cy="2753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A580401-E84B-4824-ACD5-17F547251ED2}"/>
              </a:ext>
            </a:extLst>
          </p:cNvPr>
          <p:cNvCxnSpPr/>
          <p:nvPr/>
        </p:nvCxnSpPr>
        <p:spPr>
          <a:xfrm>
            <a:off x="4081556" y="2482224"/>
            <a:ext cx="0" cy="2753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DB5D002-C88A-4F1C-A404-BE225D772032}"/>
              </a:ext>
            </a:extLst>
          </p:cNvPr>
          <p:cNvSpPr/>
          <p:nvPr/>
        </p:nvSpPr>
        <p:spPr>
          <a:xfrm>
            <a:off x="2571602" y="2350257"/>
            <a:ext cx="604580" cy="4865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197DB4-6FD8-4E10-AF87-3C224A80B74E}"/>
              </a:ext>
            </a:extLst>
          </p:cNvPr>
          <p:cNvSpPr/>
          <p:nvPr/>
        </p:nvSpPr>
        <p:spPr>
          <a:xfrm>
            <a:off x="1061648" y="2363185"/>
            <a:ext cx="604580" cy="4865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E296142-33A0-48D7-A758-A19821D0B35C}"/>
              </a:ext>
            </a:extLst>
          </p:cNvPr>
          <p:cNvCxnSpPr/>
          <p:nvPr/>
        </p:nvCxnSpPr>
        <p:spPr>
          <a:xfrm>
            <a:off x="2688266" y="2441496"/>
            <a:ext cx="0" cy="2753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D9AA31-0763-41F4-BEAC-CE423F3D316D}"/>
              </a:ext>
            </a:extLst>
          </p:cNvPr>
          <p:cNvSpPr txBox="1"/>
          <p:nvPr/>
        </p:nvSpPr>
        <p:spPr>
          <a:xfrm>
            <a:off x="5523934" y="1215923"/>
            <a:ext cx="37634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Large vs. Small:</a:t>
            </a:r>
          </a:p>
          <a:p>
            <a:r>
              <a:rPr lang="en-US" sz="1400" dirty="0"/>
              <a:t>Large font produced greater JOLs/recall relative to small, </a:t>
            </a:r>
            <a:r>
              <a:rPr lang="en-US" sz="1400" i="1" dirty="0"/>
              <a:t>F</a:t>
            </a:r>
            <a:r>
              <a:rPr lang="en-US" sz="1400" dirty="0"/>
              <a:t>(1, 35) = 19.10, </a:t>
            </a:r>
            <a:r>
              <a:rPr lang="en-US" sz="1400" i="1" dirty="0"/>
              <a:t>MSE</a:t>
            </a:r>
            <a:r>
              <a:rPr lang="en-US" sz="1400" dirty="0"/>
              <a:t> = 13.76, </a:t>
            </a:r>
            <a:r>
              <a:rPr lang="en-US" sz="1400" i="1" dirty="0"/>
              <a:t>η</a:t>
            </a:r>
            <a:r>
              <a:rPr lang="en-US" sz="1400" baseline="-25000" dirty="0"/>
              <a:t>p</a:t>
            </a:r>
            <a:r>
              <a:rPr lang="en-US" sz="1400" baseline="30000" dirty="0"/>
              <a:t>2 </a:t>
            </a:r>
            <a:r>
              <a:rPr lang="en-US" sz="1400" dirty="0"/>
              <a:t>= .35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8FCB80-7BBF-4FE7-BDC5-DB9EE902D8FE}"/>
              </a:ext>
            </a:extLst>
          </p:cNvPr>
          <p:cNvSpPr txBox="1"/>
          <p:nvPr/>
        </p:nvSpPr>
        <p:spPr>
          <a:xfrm>
            <a:off x="5523934" y="2167921"/>
            <a:ext cx="37634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Large vs. Control:</a:t>
            </a:r>
          </a:p>
          <a:p>
            <a:r>
              <a:rPr lang="en-US" sz="1400" dirty="0"/>
              <a:t>Marginal effect of font-size, </a:t>
            </a:r>
            <a:r>
              <a:rPr lang="en-US" sz="1400" i="1" dirty="0"/>
              <a:t>F</a:t>
            </a:r>
            <a:r>
              <a:rPr lang="en-US" sz="1400" dirty="0"/>
              <a:t>(1, 66) = 3.54, </a:t>
            </a:r>
            <a:r>
              <a:rPr lang="en-US" sz="1400" i="1" dirty="0"/>
              <a:t>MSE</a:t>
            </a:r>
            <a:r>
              <a:rPr lang="en-US" sz="1400" dirty="0"/>
              <a:t> = 249.20, </a:t>
            </a:r>
            <a:r>
              <a:rPr lang="en-US" sz="1400" i="1" dirty="0"/>
              <a:t>p</a:t>
            </a:r>
            <a:r>
              <a:rPr lang="en-US" sz="1400" dirty="0"/>
              <a:t> = .06, </a:t>
            </a:r>
            <a:r>
              <a:rPr lang="en-US" sz="1400" i="1" dirty="0"/>
              <a:t>η</a:t>
            </a:r>
            <a:r>
              <a:rPr lang="en-US" sz="1400" baseline="-25000" dirty="0"/>
              <a:t>p</a:t>
            </a:r>
            <a:r>
              <a:rPr lang="en-US" sz="1400" baseline="30000" dirty="0"/>
              <a:t>2 </a:t>
            </a:r>
            <a:r>
              <a:rPr lang="en-US" sz="1400" dirty="0"/>
              <a:t>= .05, </a:t>
            </a:r>
            <a:r>
              <a:rPr lang="en-US" sz="1400" i="1" dirty="0"/>
              <a:t>p</a:t>
            </a:r>
            <a:r>
              <a:rPr lang="en-US" sz="1400" baseline="-25000" dirty="0"/>
              <a:t>BIC</a:t>
            </a:r>
            <a:r>
              <a:rPr lang="en-US" sz="1400" dirty="0"/>
              <a:t> = .58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275522-1E5F-4259-B533-5BF1D4938540}"/>
              </a:ext>
            </a:extLst>
          </p:cNvPr>
          <p:cNvSpPr txBox="1"/>
          <p:nvPr/>
        </p:nvSpPr>
        <p:spPr>
          <a:xfrm>
            <a:off x="5523934" y="3119919"/>
            <a:ext cx="3532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Small vs. Control:</a:t>
            </a:r>
          </a:p>
          <a:p>
            <a:r>
              <a:rPr lang="en-US" sz="1400" dirty="0"/>
              <a:t>No effect of font-size</a:t>
            </a:r>
            <a:r>
              <a:rPr lang="en-US" sz="1200" dirty="0"/>
              <a:t>, </a:t>
            </a:r>
            <a:r>
              <a:rPr lang="en-US" sz="1400" i="1" dirty="0"/>
              <a:t>F</a:t>
            </a:r>
            <a:r>
              <a:rPr lang="en-US" sz="1400" dirty="0"/>
              <a:t> &lt; 1, </a:t>
            </a:r>
            <a:r>
              <a:rPr lang="en-US" sz="1400" i="1" dirty="0"/>
              <a:t>p</a:t>
            </a:r>
            <a:r>
              <a:rPr lang="en-US" sz="1400" baseline="-25000" dirty="0"/>
              <a:t>BIC</a:t>
            </a:r>
            <a:r>
              <a:rPr lang="en-US" sz="1400" dirty="0"/>
              <a:t> = .85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6D5F67-C277-47B5-9935-8D2A8AE1D850}"/>
              </a:ext>
            </a:extLst>
          </p:cNvPr>
          <p:cNvSpPr txBox="1"/>
          <p:nvPr/>
        </p:nvSpPr>
        <p:spPr>
          <a:xfrm>
            <a:off x="7180309" y="187157"/>
            <a:ext cx="3267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Maxwell Abstract 2416</a:t>
            </a:r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D90C75FC-C879-4E1A-9924-4B9D3615F2F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5566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669"/>
    </mc:Choice>
    <mc:Fallback>
      <p:transition spd="slow" advTm="39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10" grpId="0" animBg="1"/>
      <p:bldP spid="11" grpId="0" animBg="1"/>
      <p:bldP spid="2" grpId="0"/>
      <p:bldP spid="15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80914B-34C0-4448-BA37-486062B5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06" y="-208449"/>
            <a:ext cx="7886700" cy="994172"/>
          </a:xfrm>
        </p:spPr>
        <p:txBody>
          <a:bodyPr>
            <a:normAutofit/>
          </a:bodyPr>
          <a:lstStyle/>
          <a:p>
            <a:r>
              <a:rPr lang="en-US" sz="3200" dirty="0"/>
              <a:t>Results – Experiment 2 (Highlighting)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47DE15-6E9C-4D97-B4F4-72735788F491}"/>
              </a:ext>
            </a:extLst>
          </p:cNvPr>
          <p:cNvSpPr txBox="1"/>
          <p:nvPr/>
        </p:nvSpPr>
        <p:spPr>
          <a:xfrm>
            <a:off x="0" y="4514108"/>
            <a:ext cx="3081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*Bars indicate 95% CI</a:t>
            </a:r>
          </a:p>
        </p:txBody>
      </p:sp>
      <p:pic>
        <p:nvPicPr>
          <p:cNvPr id="16" name="Content Placeholder 12">
            <a:extLst>
              <a:ext uri="{FF2B5EF4-FFF2-40B4-BE49-F238E27FC236}">
                <a16:creationId xmlns:a16="http://schemas.microsoft.com/office/drawing/2014/main" id="{49983D0A-156F-40AC-9ABE-3CB664393E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95" r="1195"/>
          <a:stretch/>
        </p:blipFill>
        <p:spPr>
          <a:xfrm>
            <a:off x="0" y="766879"/>
            <a:ext cx="5680615" cy="363447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278229F-FE1B-400D-B7EA-DB3493EB1E39}"/>
              </a:ext>
            </a:extLst>
          </p:cNvPr>
          <p:cNvCxnSpPr/>
          <p:nvPr/>
        </p:nvCxnSpPr>
        <p:spPr>
          <a:xfrm>
            <a:off x="1260059" y="2455886"/>
            <a:ext cx="0" cy="2753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784D1E-DC77-4D52-9436-A9D190032D02}"/>
              </a:ext>
            </a:extLst>
          </p:cNvPr>
          <p:cNvCxnSpPr/>
          <p:nvPr/>
        </p:nvCxnSpPr>
        <p:spPr>
          <a:xfrm>
            <a:off x="2704364" y="2511226"/>
            <a:ext cx="0" cy="2753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A580401-E84B-4824-ACD5-17F547251ED2}"/>
              </a:ext>
            </a:extLst>
          </p:cNvPr>
          <p:cNvCxnSpPr/>
          <p:nvPr/>
        </p:nvCxnSpPr>
        <p:spPr>
          <a:xfrm>
            <a:off x="4081556" y="2482224"/>
            <a:ext cx="0" cy="2753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DB5D002-C88A-4F1C-A404-BE225D772032}"/>
              </a:ext>
            </a:extLst>
          </p:cNvPr>
          <p:cNvSpPr/>
          <p:nvPr/>
        </p:nvSpPr>
        <p:spPr>
          <a:xfrm>
            <a:off x="2571602" y="2350257"/>
            <a:ext cx="604580" cy="4865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197DB4-6FD8-4E10-AF87-3C224A80B74E}"/>
              </a:ext>
            </a:extLst>
          </p:cNvPr>
          <p:cNvSpPr/>
          <p:nvPr/>
        </p:nvSpPr>
        <p:spPr>
          <a:xfrm>
            <a:off x="1061648" y="2363185"/>
            <a:ext cx="604580" cy="4865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E296142-33A0-48D7-A758-A19821D0B35C}"/>
              </a:ext>
            </a:extLst>
          </p:cNvPr>
          <p:cNvCxnSpPr/>
          <p:nvPr/>
        </p:nvCxnSpPr>
        <p:spPr>
          <a:xfrm>
            <a:off x="2688266" y="2441496"/>
            <a:ext cx="0" cy="2753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D9AA31-0763-41F4-BEAC-CE423F3D316D}"/>
              </a:ext>
            </a:extLst>
          </p:cNvPr>
          <p:cNvSpPr txBox="1"/>
          <p:nvPr/>
        </p:nvSpPr>
        <p:spPr>
          <a:xfrm>
            <a:off x="5523934" y="1215923"/>
            <a:ext cx="37634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Highlight vs. No-Highlight</a:t>
            </a:r>
          </a:p>
          <a:p>
            <a:r>
              <a:rPr lang="en-US" sz="1400" dirty="0"/>
              <a:t>No effect of highlighting, </a:t>
            </a:r>
            <a:r>
              <a:rPr lang="en-US" sz="1400" i="1" dirty="0"/>
              <a:t>F</a:t>
            </a:r>
            <a:r>
              <a:rPr lang="en-US" sz="1400" dirty="0"/>
              <a:t>(1, 36) = 2.82, </a:t>
            </a:r>
            <a:r>
              <a:rPr lang="en-US" sz="1400" i="1" dirty="0"/>
              <a:t>MSE</a:t>
            </a:r>
            <a:r>
              <a:rPr lang="en-US" sz="1400" dirty="0"/>
              <a:t> = 18.23, </a:t>
            </a:r>
            <a:r>
              <a:rPr lang="en-US" sz="1400" i="1" dirty="0"/>
              <a:t>p</a:t>
            </a:r>
            <a:r>
              <a:rPr lang="en-US" sz="1400" dirty="0"/>
              <a:t> = .10, </a:t>
            </a:r>
            <a:r>
              <a:rPr lang="en-US" sz="1400" i="1" dirty="0"/>
              <a:t>p</a:t>
            </a:r>
            <a:r>
              <a:rPr lang="en-US" sz="1400" baseline="-25000" dirty="0"/>
              <a:t>BIC</a:t>
            </a:r>
            <a:r>
              <a:rPr lang="en-US" sz="1400" dirty="0"/>
              <a:t> = .60 </a:t>
            </a:r>
          </a:p>
          <a:p>
            <a:endParaRPr lang="en-US" sz="1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8FCB80-7BBF-4FE7-BDC5-DB9EE902D8FE}"/>
              </a:ext>
            </a:extLst>
          </p:cNvPr>
          <p:cNvSpPr txBox="1"/>
          <p:nvPr/>
        </p:nvSpPr>
        <p:spPr>
          <a:xfrm>
            <a:off x="5523934" y="2167921"/>
            <a:ext cx="3763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Highlight and No-Highlight vs. Control:</a:t>
            </a:r>
          </a:p>
          <a:p>
            <a:r>
              <a:rPr lang="en-US" sz="1400" i="1" dirty="0"/>
              <a:t>F</a:t>
            </a:r>
            <a:r>
              <a:rPr lang="en-US" sz="1400" dirty="0"/>
              <a:t>s &lt; 1, </a:t>
            </a:r>
            <a:r>
              <a:rPr lang="en-US" sz="1400" i="1" dirty="0" err="1"/>
              <a:t>p</a:t>
            </a:r>
            <a:r>
              <a:rPr lang="en-US" sz="1400" baseline="-25000" dirty="0" err="1"/>
              <a:t>BIC</a:t>
            </a:r>
            <a:r>
              <a:rPr lang="en-US" sz="1400" dirty="0" err="1"/>
              <a:t>s</a:t>
            </a:r>
            <a:r>
              <a:rPr lang="en-US" sz="1400" dirty="0"/>
              <a:t> &gt; .85.</a:t>
            </a:r>
            <a:endParaRPr lang="en-US" sz="11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45CFBC-BFF5-460F-9F3A-1CB67343CA2C}"/>
              </a:ext>
            </a:extLst>
          </p:cNvPr>
          <p:cNvSpPr txBox="1"/>
          <p:nvPr/>
        </p:nvSpPr>
        <p:spPr>
          <a:xfrm>
            <a:off x="7180309" y="187157"/>
            <a:ext cx="3267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Maxwell Abstract 2416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CECFA2B-B102-4309-A756-7C0C879315B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5593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37"/>
    </mc:Choice>
    <mc:Fallback>
      <p:transition spd="slow" advTm="169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0" grpId="0" animBg="1"/>
      <p:bldP spid="11" grpId="0" animBg="1"/>
      <p:bldP spid="2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80914B-34C0-4448-BA37-486062B5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06" y="-208449"/>
            <a:ext cx="7886700" cy="994172"/>
          </a:xfrm>
        </p:spPr>
        <p:txBody>
          <a:bodyPr>
            <a:normAutofit/>
          </a:bodyPr>
          <a:lstStyle/>
          <a:p>
            <a:r>
              <a:rPr lang="en-US" sz="3200" dirty="0"/>
              <a:t>Results – Experiment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47DE15-6E9C-4D97-B4F4-72735788F491}"/>
              </a:ext>
            </a:extLst>
          </p:cNvPr>
          <p:cNvSpPr txBox="1"/>
          <p:nvPr/>
        </p:nvSpPr>
        <p:spPr>
          <a:xfrm>
            <a:off x="0" y="4514108"/>
            <a:ext cx="3081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*Bars indicate 95% CI</a:t>
            </a:r>
          </a:p>
        </p:txBody>
      </p:sp>
      <p:pic>
        <p:nvPicPr>
          <p:cNvPr id="16" name="Content Placeholder 12">
            <a:extLst>
              <a:ext uri="{FF2B5EF4-FFF2-40B4-BE49-F238E27FC236}">
                <a16:creationId xmlns:a16="http://schemas.microsoft.com/office/drawing/2014/main" id="{49983D0A-156F-40AC-9ABE-3CB664393E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74"/>
          <a:stretch/>
        </p:blipFill>
        <p:spPr>
          <a:xfrm>
            <a:off x="0" y="766879"/>
            <a:ext cx="5680615" cy="363447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278229F-FE1B-400D-B7EA-DB3493EB1E39}"/>
              </a:ext>
            </a:extLst>
          </p:cNvPr>
          <p:cNvCxnSpPr/>
          <p:nvPr/>
        </p:nvCxnSpPr>
        <p:spPr>
          <a:xfrm>
            <a:off x="1260059" y="2455886"/>
            <a:ext cx="0" cy="2753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784D1E-DC77-4D52-9436-A9D190032D02}"/>
              </a:ext>
            </a:extLst>
          </p:cNvPr>
          <p:cNvCxnSpPr/>
          <p:nvPr/>
        </p:nvCxnSpPr>
        <p:spPr>
          <a:xfrm>
            <a:off x="2704364" y="2511226"/>
            <a:ext cx="0" cy="2753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A580401-E84B-4824-ACD5-17F547251ED2}"/>
              </a:ext>
            </a:extLst>
          </p:cNvPr>
          <p:cNvCxnSpPr/>
          <p:nvPr/>
        </p:nvCxnSpPr>
        <p:spPr>
          <a:xfrm>
            <a:off x="4081556" y="2482224"/>
            <a:ext cx="0" cy="2753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DB5D002-C88A-4F1C-A404-BE225D772032}"/>
              </a:ext>
            </a:extLst>
          </p:cNvPr>
          <p:cNvSpPr/>
          <p:nvPr/>
        </p:nvSpPr>
        <p:spPr>
          <a:xfrm>
            <a:off x="2571602" y="2350257"/>
            <a:ext cx="604580" cy="4865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197DB4-6FD8-4E10-AF87-3C224A80B74E}"/>
              </a:ext>
            </a:extLst>
          </p:cNvPr>
          <p:cNvSpPr/>
          <p:nvPr/>
        </p:nvSpPr>
        <p:spPr>
          <a:xfrm>
            <a:off x="1061648" y="2363185"/>
            <a:ext cx="604580" cy="4865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E296142-33A0-48D7-A758-A19821D0B35C}"/>
              </a:ext>
            </a:extLst>
          </p:cNvPr>
          <p:cNvCxnSpPr/>
          <p:nvPr/>
        </p:nvCxnSpPr>
        <p:spPr>
          <a:xfrm>
            <a:off x="2688266" y="2441496"/>
            <a:ext cx="0" cy="2753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D9AA31-0763-41F4-BEAC-CE423F3D316D}"/>
              </a:ext>
            </a:extLst>
          </p:cNvPr>
          <p:cNvSpPr txBox="1"/>
          <p:nvPr/>
        </p:nvSpPr>
        <p:spPr>
          <a:xfrm>
            <a:off x="5523934" y="1215923"/>
            <a:ext cx="37634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SF vs. Arial:</a:t>
            </a:r>
          </a:p>
          <a:p>
            <a:r>
              <a:rPr lang="en-US" sz="1400" dirty="0"/>
              <a:t>SF produced lower JOLs/recall relative to arial, 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(1, 38) = 17.77, 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MSE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28.66, 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η</a:t>
            </a:r>
            <a:r>
              <a:rPr lang="en-US" sz="14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1400" baseline="30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 .32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8FCB80-7BBF-4FE7-BDC5-DB9EE902D8FE}"/>
              </a:ext>
            </a:extLst>
          </p:cNvPr>
          <p:cNvSpPr txBox="1"/>
          <p:nvPr/>
        </p:nvSpPr>
        <p:spPr>
          <a:xfrm>
            <a:off x="5523934" y="2228968"/>
            <a:ext cx="3763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SF vs. Control:</a:t>
            </a:r>
          </a:p>
          <a:p>
            <a:r>
              <a:rPr lang="en-US" sz="1400" dirty="0"/>
              <a:t>No effect, </a:t>
            </a:r>
            <a:r>
              <a:rPr lang="en-US" sz="1400" i="1" dirty="0"/>
              <a:t>F</a:t>
            </a:r>
            <a:r>
              <a:rPr lang="en-US" sz="1400" dirty="0"/>
              <a:t> &lt; 1, </a:t>
            </a:r>
            <a:r>
              <a:rPr lang="en-US" sz="1400" i="1" dirty="0"/>
              <a:t>p</a:t>
            </a:r>
            <a:r>
              <a:rPr lang="en-US" sz="1400" i="1" baseline="-25000" dirty="0"/>
              <a:t>BIC</a:t>
            </a:r>
            <a:r>
              <a:rPr lang="en-US" sz="1400" dirty="0"/>
              <a:t> = .86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275522-1E5F-4259-B533-5BF1D4938540}"/>
              </a:ext>
            </a:extLst>
          </p:cNvPr>
          <p:cNvSpPr txBox="1"/>
          <p:nvPr/>
        </p:nvSpPr>
        <p:spPr>
          <a:xfrm>
            <a:off x="5523934" y="3026570"/>
            <a:ext cx="35320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Arial vs. Control:</a:t>
            </a:r>
          </a:p>
          <a:p>
            <a:r>
              <a:rPr lang="en-US" sz="1400" dirty="0"/>
              <a:t>JOLs/recall rates were greater for Arial font pairs than the control pairs </a:t>
            </a:r>
            <a:r>
              <a:rPr lang="en-US" sz="1400" i="1" dirty="0"/>
              <a:t>F</a:t>
            </a:r>
            <a:r>
              <a:rPr lang="en-US" sz="1400" dirty="0"/>
              <a:t>(1, 78) = 5.01, </a:t>
            </a:r>
            <a:r>
              <a:rPr lang="en-US" sz="1400" i="1" dirty="0"/>
              <a:t>MSE</a:t>
            </a:r>
            <a:r>
              <a:rPr lang="en-US" sz="1400" dirty="0"/>
              <a:t> = 271.12, 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η</a:t>
            </a:r>
            <a:r>
              <a:rPr lang="en-US" sz="14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1400" baseline="30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en-US" sz="1400" dirty="0"/>
              <a:t> = .06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B86CBD-A4A4-4D3B-A54C-7E509E1FBE01}"/>
              </a:ext>
            </a:extLst>
          </p:cNvPr>
          <p:cNvSpPr txBox="1"/>
          <p:nvPr/>
        </p:nvSpPr>
        <p:spPr>
          <a:xfrm>
            <a:off x="7180309" y="187157"/>
            <a:ext cx="3267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Maxwell Abstract 2416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CCEC5C46-1A50-437C-8336-B098C50C1E4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80437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719"/>
    </mc:Choice>
    <mc:Fallback>
      <p:transition spd="slow" advTm="357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10" grpId="0" animBg="1"/>
      <p:bldP spid="11" grpId="0" animBg="1"/>
      <p:bldP spid="2" grpId="0"/>
      <p:bldP spid="15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80914B-34C0-4448-BA37-486062B5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319" y="84535"/>
            <a:ext cx="7886700" cy="994172"/>
          </a:xfrm>
        </p:spPr>
        <p:txBody>
          <a:bodyPr>
            <a:normAutofit/>
          </a:bodyPr>
          <a:lstStyle/>
          <a:p>
            <a:r>
              <a:rPr lang="en-US" sz="3200" dirty="0"/>
              <a:t>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7B5501-50B5-A44D-8494-E61C5F019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Partially support Rhodes &amp; Castel (2008)</a:t>
            </a:r>
          </a:p>
          <a:p>
            <a:pPr lvl="1"/>
            <a:r>
              <a:rPr lang="en-US" sz="2200" dirty="0"/>
              <a:t>Large font produces some benefit for both JOLs and recall (Ex 1 and 2)</a:t>
            </a:r>
          </a:p>
          <a:p>
            <a:pPr lvl="1"/>
            <a:r>
              <a:rPr lang="en-US" sz="2200" dirty="0"/>
              <a:t>Failed to extend to highlights (Ex 1 and 2) and Sans Forgetica (Ex 3)</a:t>
            </a:r>
          </a:p>
          <a:p>
            <a:pPr lvl="1"/>
            <a:r>
              <a:rPr lang="en-US" sz="2200" dirty="0"/>
              <a:t>Higher JOLs for Arial pairs in mixed lists suggests participants favor fluent fonts</a:t>
            </a:r>
          </a:p>
          <a:p>
            <a:r>
              <a:rPr lang="en-US" sz="2400" dirty="0"/>
              <a:t>Perceptually distinctive pairs do not seem to selectively benefit JOLs!</a:t>
            </a:r>
            <a:endParaRPr lang="en-US" sz="20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C78C20-DE21-4636-9B44-54CFFDB4839E}"/>
              </a:ext>
            </a:extLst>
          </p:cNvPr>
          <p:cNvSpPr txBox="1"/>
          <p:nvPr/>
        </p:nvSpPr>
        <p:spPr>
          <a:xfrm>
            <a:off x="7180309" y="187157"/>
            <a:ext cx="3267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Maxwell Abstract 2416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2DE917F-2C8E-43EF-A6C4-07C112B2295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8539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106"/>
    </mc:Choice>
    <mc:Fallback>
      <p:transition spd="slow" advTm="28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9|3.6|11.2|8.1|1.1|8.2|9.9|2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4.2|4.9|3.1|12.7|5.3|3.2|6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8|2.8|11.2|0.7|7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7.5|5.7|3.7|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2|1.6|7.6|0.5|7.8|0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2|4.9|0.4|3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0.3|8.1|0.4|5.7|0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7.2"/>
</p:tagLst>
</file>

<file path=ppt/theme/_rels/themeOverr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3">
    <a:dk1>
      <a:sysClr val="windowText" lastClr="000000"/>
    </a:dk1>
    <a:lt1>
      <a:sysClr val="window" lastClr="FFFFFF"/>
    </a:lt1>
    <a:dk2>
      <a:srgbClr val="0A3F60"/>
    </a:dk2>
    <a:lt2>
      <a:srgbClr val="EBEBEB"/>
    </a:lt2>
    <a:accent1>
      <a:srgbClr val="757575"/>
    </a:accent1>
    <a:accent2>
      <a:srgbClr val="E6C133"/>
    </a:accent2>
    <a:accent3>
      <a:srgbClr val="EF7A24"/>
    </a:accent3>
    <a:accent4>
      <a:srgbClr val="5AA0F5"/>
    </a:accent4>
    <a:accent5>
      <a:srgbClr val="75CEEC"/>
    </a:accent5>
    <a:accent6>
      <a:srgbClr val="65D6A0"/>
    </a:accent6>
    <a:hlink>
      <a:srgbClr val="C4E46E"/>
    </a:hlink>
    <a:folHlink>
      <a:srgbClr val="BDE0FB"/>
    </a:folHlink>
  </a:clrScheme>
  <a:fontScheme name="Ion Boardroom">
    <a:majorFont>
      <a:latin typeface="Century Gothic" panose="020B0502020202020204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entury Gothic" panose="020B0502020202020204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Ion Boardroom">
    <a:fillStyleLst>
      <a:solidFill>
        <a:schemeClr val="phClr"/>
      </a:solidFill>
      <a:gradFill rotWithShape="1">
        <a:gsLst>
          <a:gs pos="0">
            <a:schemeClr val="phClr">
              <a:tint val="64000"/>
              <a:lumMod val="118000"/>
            </a:schemeClr>
          </a:gs>
          <a:gs pos="100000">
            <a:schemeClr val="phClr">
              <a:tint val="92000"/>
              <a:alpha val="100000"/>
              <a:lumMod val="110000"/>
            </a:schemeClr>
          </a:gs>
        </a:gsLst>
        <a:lin ang="5400000" scaled="0"/>
      </a:gradFill>
      <a:gradFill rotWithShape="1">
        <a:gsLst>
          <a:gs pos="0">
            <a:schemeClr val="phClr">
              <a:tint val="98000"/>
              <a:lumMod val="114000"/>
            </a:schemeClr>
          </a:gs>
          <a:gs pos="100000">
            <a:schemeClr val="phClr">
              <a:shade val="90000"/>
              <a:lumMod val="84000"/>
            </a:schemeClr>
          </a:gs>
        </a:gsLst>
        <a:lin ang="5400000" scaled="0"/>
      </a:gradFill>
    </a:fillStyleLst>
    <a:lnStyleLst>
      <a:ln w="9525" cap="rnd" cmpd="sng" algn="ctr">
        <a:solidFill>
          <a:schemeClr val="phClr"/>
        </a:solidFill>
        <a:prstDash val="solid"/>
      </a:ln>
      <a:ln w="19050" cap="rnd" cmpd="sng" algn="ctr">
        <a:solidFill>
          <a:schemeClr val="phClr"/>
        </a:solidFill>
        <a:prstDash val="solid"/>
      </a:ln>
      <a:ln w="28575" cap="rnd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outerShdw blurRad="38100" dist="25400" dir="5400000" rotWithShape="0">
            <a:srgbClr val="000000">
              <a:alpha val="45000"/>
            </a:srgbClr>
          </a:outerShdw>
        </a:effectLst>
      </a:effectStyle>
      <a:effectStyle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92000"/>
              <a:hueMod val="96000"/>
              <a:satMod val="128000"/>
              <a:lumMod val="114000"/>
            </a:schemeClr>
          </a:gs>
          <a:gs pos="100000">
            <a:schemeClr val="phClr">
              <a:tint val="100000"/>
              <a:shade val="62000"/>
              <a:hueMod val="100000"/>
              <a:satMod val="134000"/>
              <a:lumMod val="56000"/>
            </a:schemeClr>
          </a:gs>
        </a:gsLst>
        <a:path path="circle">
          <a:fillToRect l="45000" t="65000" r="125000" b="100000"/>
        </a:path>
      </a:gradFill>
      <a:blipFill rotWithShape="1">
        <a:blip xmlns:r="http://schemas.openxmlformats.org/officeDocument/2006/relationships" r:embed="rId1">
          <a:duotone>
            <a:schemeClr val="phClr">
              <a:shade val="62000"/>
              <a:hueMod val="108000"/>
              <a:satMod val="164000"/>
              <a:lumMod val="69000"/>
            </a:schemeClr>
            <a:schemeClr val="phClr">
              <a:tint val="96000"/>
              <a:hueMod val="90000"/>
              <a:satMod val="130000"/>
              <a:lumMod val="134000"/>
            </a:schemeClr>
          </a:duotone>
        </a:blip>
        <a:stretch/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8325</TotalTime>
  <Words>807</Words>
  <Application>Microsoft Office PowerPoint</Application>
  <PresentationFormat>On-screen Show (16:9)</PresentationFormat>
  <Paragraphs>89</Paragraphs>
  <Slides>9</Slides>
  <Notes>5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Office Theme</vt:lpstr>
      <vt:lpstr>Perceptually Fluent Features of Study Words Do Not Inflate Judgments of Learning: Evidence from Font Size, Highlights, and Sans Forgetica Font Type.</vt:lpstr>
      <vt:lpstr>Introduction</vt:lpstr>
      <vt:lpstr>Overview of Experiments</vt:lpstr>
      <vt:lpstr>Results – Experiment 1 (Font-Size)</vt:lpstr>
      <vt:lpstr>Results – Experiment 1 (Highlighting)</vt:lpstr>
      <vt:lpstr>Results – Experiment 2 (Font-Size)</vt:lpstr>
      <vt:lpstr>Results – Experiment 2 (Highlighting)</vt:lpstr>
      <vt:lpstr>Results – Experiment 3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Timothy Utesch</dc:creator>
  <cp:lastModifiedBy>Nick Maxwell</cp:lastModifiedBy>
  <cp:revision>99</cp:revision>
  <dcterms:created xsi:type="dcterms:W3CDTF">2020-09-09T13:47:10Z</dcterms:created>
  <dcterms:modified xsi:type="dcterms:W3CDTF">2021-10-13T20:12:34Z</dcterms:modified>
</cp:coreProperties>
</file>